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95" r:id="rId4"/>
    <p:sldId id="294" r:id="rId5"/>
    <p:sldId id="296" r:id="rId6"/>
    <p:sldId id="285" r:id="rId7"/>
    <p:sldId id="286" r:id="rId8"/>
    <p:sldId id="287" r:id="rId9"/>
    <p:sldId id="293" r:id="rId10"/>
    <p:sldId id="288" r:id="rId11"/>
    <p:sldId id="292" r:id="rId12"/>
    <p:sldId id="289" r:id="rId13"/>
    <p:sldId id="290" r:id="rId14"/>
    <p:sldId id="291" r:id="rId15"/>
    <p:sldId id="279" r:id="rId16"/>
    <p:sldId id="257" r:id="rId17"/>
    <p:sldId id="258" r:id="rId18"/>
    <p:sldId id="260" r:id="rId19"/>
    <p:sldId id="261" r:id="rId20"/>
    <p:sldId id="262" r:id="rId21"/>
    <p:sldId id="263" r:id="rId22"/>
    <p:sldId id="264" r:id="rId23"/>
    <p:sldId id="259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87131A-3056-4084-A170-49E23E6F29EF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620DE00-2451-429E-B1AA-F68868CC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Возможные психологические причины трудностей в учебном процессе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97152"/>
            <a:ext cx="7787208" cy="85538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Коротаева</a:t>
            </a:r>
            <a:r>
              <a:rPr lang="ru-RU" dirty="0" smtClean="0"/>
              <a:t> Э.Ш., </a:t>
            </a:r>
          </a:p>
          <a:p>
            <a:r>
              <a:rPr lang="ru-RU" smtClean="0"/>
              <a:t>педагог-психолог </a:t>
            </a:r>
            <a:r>
              <a:rPr lang="ru-RU" smtClean="0"/>
              <a:t>МАОУ </a:t>
            </a:r>
            <a:r>
              <a:rPr lang="ru-RU" dirty="0" smtClean="0"/>
              <a:t>СОШ №20 г. Липецка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8. Показывать пример организованности и собранности. </a:t>
            </a:r>
          </a:p>
          <a:p>
            <a:r>
              <a:rPr lang="ru-RU" dirty="0" smtClean="0"/>
              <a:t>9. Принять, что двойки и тройки в процессе учебы неизбежны, поэтому важно не ругать ребенка за них, а наоборот, помочь разобраться. </a:t>
            </a:r>
          </a:p>
          <a:p>
            <a:r>
              <a:rPr lang="ru-RU" dirty="0" smtClean="0"/>
              <a:t>10. Важно воспринимать отметки как показатели учебной температуры: двойка –это сигнал к тому, что знания приболели и им нужно лечение, а не нравоучение.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11Если мама и папа хорошо учились в школе – не повод думать, что то у них обязательно будет ребенок отличник или ударник – мы все разные. </a:t>
            </a:r>
          </a:p>
          <a:p>
            <a:r>
              <a:rPr lang="ru-RU" dirty="0" smtClean="0"/>
              <a:t>12. Ребенку ничем не помогут рассказы родителей о том, что они окончили школу с золотой медалью, а в ВУЗ с красным дипломом, зато тревожность могут сформировать. </a:t>
            </a:r>
          </a:p>
          <a:p>
            <a:r>
              <a:rPr lang="ru-RU" dirty="0" smtClean="0"/>
              <a:t>13. Если ругать ребенка за двойки, то у него может появиться школьная тревожность, которая сильно влияет на успешность ребенка. Даже самый умный ребенок может получить низкую отметку, если он боится, т.к страх блокирует познавательную деятельность.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14. Не требовать от ребенка больше, чем он может в данный момент. </a:t>
            </a:r>
          </a:p>
          <a:p>
            <a:r>
              <a:rPr lang="ru-RU" dirty="0" smtClean="0"/>
              <a:t>15. Важно самим родителям спокойно относиться к отметкам и не требовать от ребенка только пятерок или четверок – если мама очень сильно переживает из-за отметок, то и у ребенка появляется тревожность и страх не оправдать ожидания мамы. </a:t>
            </a:r>
          </a:p>
          <a:p>
            <a:r>
              <a:rPr lang="ru-RU" dirty="0" smtClean="0"/>
              <a:t>16. Важно учить ребенка сравнивать свои достижения с его же достижениями, но в предыдущем периоде. </a:t>
            </a:r>
          </a:p>
          <a:p>
            <a:r>
              <a:rPr lang="ru-RU" dirty="0" smtClean="0"/>
              <a:t>17. Обязательно хвалить за успехи, создавать ситуации успеха, отмечать малейшие продвижения.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18. Никогда не сравнивать достижения ребенка с другими детьми. </a:t>
            </a:r>
          </a:p>
          <a:p>
            <a:r>
              <a:rPr lang="ru-RU" dirty="0" smtClean="0"/>
              <a:t>19. Ребенок должен видеть, что ошибаться –это нормально, что ошибаются и мамы, и папы и бабушки и дедушки. </a:t>
            </a:r>
          </a:p>
          <a:p>
            <a:r>
              <a:rPr lang="ru-RU" dirty="0" smtClean="0"/>
              <a:t>20. Дети часто воспринимают отметку за работу, как отметку собственной личности, поэтому надо быть предельно тактичным в общении с ребенком и учить разделять: «Я хороший, но в работе я сделал 20 ошибок и поэтому получил 2» </a:t>
            </a:r>
          </a:p>
          <a:p>
            <a:r>
              <a:rPr lang="ru-RU" dirty="0" smtClean="0"/>
              <a:t>21. Важно ребенка настраивать на то, что если верить в успех и стараться, то все обязательно получится.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Отмечу 5 основных составляющих желания у ребёнка учиться: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Вера в успех </a:t>
            </a:r>
          </a:p>
          <a:p>
            <a:r>
              <a:rPr lang="ru-RU" dirty="0" smtClean="0"/>
              <a:t>2 Положительные установки </a:t>
            </a:r>
          </a:p>
          <a:p>
            <a:r>
              <a:rPr lang="ru-RU" dirty="0" smtClean="0"/>
              <a:t>3 Любовь родителей</a:t>
            </a:r>
          </a:p>
          <a:p>
            <a:r>
              <a:rPr lang="ru-RU" dirty="0" smtClean="0"/>
              <a:t> 4 Приучение  к режиму </a:t>
            </a:r>
          </a:p>
          <a:p>
            <a:r>
              <a:rPr lang="ru-RU" dirty="0" smtClean="0"/>
              <a:t>5 Выполнение установленных правил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Трудности в обучении у младших школьников и возможные причины.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Соотнесите трудности в обучении , приведенные </a:t>
            </a:r>
            <a:r>
              <a:rPr lang="ru-RU" smtClean="0"/>
              <a:t>в таблице,  </a:t>
            </a:r>
            <a:r>
              <a:rPr lang="ru-RU" dirty="0" smtClean="0"/>
              <a:t>с возможными причинами, и, соответственно, если наблюдаете указанную трудность у своего ребёнка, необходимо рассмотреть предполагаемые причины и работать над их устранением.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В письменных работах пропускает буквы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 smtClean="0"/>
              <a:t>1</a:t>
            </a:r>
            <a:r>
              <a:rPr lang="ru-RU" dirty="0"/>
              <a:t>. Низкий уровень развития фонематического слуха</a:t>
            </a:r>
          </a:p>
          <a:p>
            <a:r>
              <a:rPr lang="ru-RU" dirty="0"/>
              <a:t>2. Слабая концентрация внимания</a:t>
            </a:r>
          </a:p>
          <a:p>
            <a:r>
              <a:rPr lang="ru-RU" dirty="0"/>
              <a:t>3. </a:t>
            </a:r>
            <a:r>
              <a:rPr lang="ru-RU" dirty="0" err="1"/>
              <a:t>Несформированность</a:t>
            </a:r>
            <a:r>
              <a:rPr lang="ru-RU" dirty="0"/>
              <a:t> приемов самоконтроля</a:t>
            </a:r>
          </a:p>
          <a:p>
            <a:r>
              <a:rPr lang="ru-RU" dirty="0"/>
              <a:t>4. Индивидуально-типологические особенности личности</a:t>
            </a:r>
          </a:p>
          <a:p>
            <a:r>
              <a:rPr lang="ru-RU" dirty="0"/>
              <a:t>5. Другие психологические </a:t>
            </a:r>
            <a:r>
              <a:rPr lang="ru-RU" dirty="0" smtClean="0"/>
              <a:t>причины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Неразвитость орфографической зоркости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Низкий уровень развития произвольности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приемов учебной деятельности (самоконтроля, умения действовать по правилу)</a:t>
            </a:r>
          </a:p>
          <a:p>
            <a:r>
              <a:rPr lang="ru-RU" dirty="0" smtClean="0"/>
              <a:t>3. Низкий уровень объема и распределения внимания</a:t>
            </a:r>
          </a:p>
          <a:p>
            <a:r>
              <a:rPr lang="ru-RU" dirty="0" smtClean="0"/>
              <a:t>4. Низкий уровень развития кратковременной памяти</a:t>
            </a:r>
          </a:p>
          <a:p>
            <a:r>
              <a:rPr lang="ru-RU" dirty="0" smtClean="0"/>
              <a:t>5. Слабое развитие фонематического слуха</a:t>
            </a:r>
          </a:p>
          <a:p>
            <a:r>
              <a:rPr lang="ru-RU" dirty="0" smtClean="0"/>
              <a:t>6. Другие психологические причины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Невнимателен и рассеян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Низкий уровень развития произвольности</a:t>
            </a:r>
          </a:p>
          <a:p>
            <a:r>
              <a:rPr lang="ru-RU" dirty="0" smtClean="0"/>
              <a:t>2. Низкий уровень объема внимания</a:t>
            </a:r>
          </a:p>
          <a:p>
            <a:r>
              <a:rPr lang="ru-RU" dirty="0" smtClean="0"/>
              <a:t>3. Низкий уровень концентрации и устойчивости внимания</a:t>
            </a:r>
          </a:p>
          <a:p>
            <a:r>
              <a:rPr lang="ru-RU" dirty="0" smtClean="0"/>
              <a:t>4. Преобладающая мотивация учения – игровая</a:t>
            </a:r>
          </a:p>
          <a:p>
            <a:r>
              <a:rPr lang="ru-RU" dirty="0" smtClean="0"/>
              <a:t>5. Другие психологические причины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Испытывает трудности при решении математических задач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Низкий уровень развития общего интеллекта</a:t>
            </a:r>
          </a:p>
          <a:p>
            <a:r>
              <a:rPr lang="ru-RU" dirty="0" smtClean="0"/>
              <a:t>2. Слабое понимание грамматических конструкций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умения ориентироваться на систему признаков</a:t>
            </a:r>
          </a:p>
          <a:p>
            <a:r>
              <a:rPr lang="ru-RU" dirty="0" smtClean="0"/>
              <a:t>4. Низкий уровень развития образного мышления</a:t>
            </a:r>
          </a:p>
          <a:p>
            <a:r>
              <a:rPr lang="ru-RU" dirty="0" smtClean="0"/>
              <a:t>5. Другие психологические причины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</a:rPr>
              <a:t>Возрастные особенности учебной деятельности детей младшего школьного возраста.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Ребенок растет, меняется. Совсем недавно он был послушным дошколенком, а теперь – гордо вышагивает в школу. Как сохранить любознательность ребенка, сберечь здоровье? Знание возрастных особенностей учебной деятельности детей поможет мамам и папам лучше понять своего ребенка, помочь ему справиться с проблемами в школе, повысить качество его подготовки.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Испытывает затруднения при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пересказывании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текста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умения планировать свои действия</a:t>
            </a:r>
          </a:p>
          <a:p>
            <a:r>
              <a:rPr lang="ru-RU" dirty="0" smtClean="0"/>
              <a:t>2. Слабое развитие логического запоминания</a:t>
            </a:r>
          </a:p>
          <a:p>
            <a:r>
              <a:rPr lang="ru-RU" dirty="0" smtClean="0"/>
              <a:t>3. Низкий уровень речевого развития</a:t>
            </a:r>
          </a:p>
          <a:p>
            <a:r>
              <a:rPr lang="ru-RU" dirty="0" smtClean="0"/>
              <a:t>4. Низкий уровень развития образного мышления</a:t>
            </a:r>
          </a:p>
          <a:p>
            <a:r>
              <a:rPr lang="ru-RU" dirty="0" smtClean="0"/>
              <a:t>5. Низкий уровень развития логических операций (анализа, обобщения, систематизации)</a:t>
            </a:r>
          </a:p>
          <a:p>
            <a:r>
              <a:rPr lang="ru-RU" dirty="0" smtClean="0"/>
              <a:t>6. Заниженная самооценка</a:t>
            </a:r>
          </a:p>
          <a:p>
            <a:r>
              <a:rPr lang="ru-RU" dirty="0" smtClean="0"/>
              <a:t>7. Другие психологические причины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15001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Неусидчив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400279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Низкий уровень развития произвольности</a:t>
            </a:r>
          </a:p>
          <a:p>
            <a:r>
              <a:rPr lang="ru-RU" dirty="0" smtClean="0"/>
              <a:t>2. Индивидуально-типологические особенности личности</a:t>
            </a:r>
          </a:p>
          <a:p>
            <a:r>
              <a:rPr lang="ru-RU" dirty="0" smtClean="0"/>
              <a:t>3. Низкий уровень развития волевой сферы</a:t>
            </a:r>
          </a:p>
          <a:p>
            <a:r>
              <a:rPr lang="ru-RU" dirty="0" smtClean="0"/>
              <a:t>4. Другие психологические причины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7. Трудно понимает объяснение с первого раза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приемов учебной деятельности</a:t>
            </a:r>
          </a:p>
          <a:p>
            <a:r>
              <a:rPr lang="ru-RU" dirty="0" smtClean="0"/>
              <a:t>2. Слабая концентрация внимания</a:t>
            </a:r>
          </a:p>
          <a:p>
            <a:r>
              <a:rPr lang="ru-RU" dirty="0" smtClean="0"/>
              <a:t>3. Низкий уровень развития восприятия</a:t>
            </a:r>
          </a:p>
          <a:p>
            <a:r>
              <a:rPr lang="ru-RU" dirty="0" smtClean="0"/>
              <a:t>4. Низкий уровень развития произвольности</a:t>
            </a:r>
          </a:p>
          <a:p>
            <a:r>
              <a:rPr lang="ru-RU" dirty="0" smtClean="0"/>
              <a:t>5. Низкий уровень развития общего интеллекта</a:t>
            </a:r>
          </a:p>
          <a:p>
            <a:r>
              <a:rPr lang="ru-RU" dirty="0" smtClean="0"/>
              <a:t>6. Другие психологические причины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8. Постоянная грязь в тетради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Слабое развитие тонкой моторики пальцев рук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приемов учебной деятельности</a:t>
            </a:r>
          </a:p>
          <a:p>
            <a:r>
              <a:rPr lang="ru-RU" dirty="0" smtClean="0"/>
              <a:t>3. Недостаточный объем внимания</a:t>
            </a:r>
          </a:p>
          <a:p>
            <a:r>
              <a:rPr lang="ru-RU" dirty="0" smtClean="0"/>
              <a:t>4. Низкий уровень развития кратковременной памяти</a:t>
            </a:r>
          </a:p>
          <a:p>
            <a:r>
              <a:rPr lang="ru-RU" dirty="0" smtClean="0"/>
              <a:t>5. Другие психологические причины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9. Плохое знание таблицы сложения (умножения)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Низкий уровень развития механической памяти</a:t>
            </a:r>
          </a:p>
          <a:p>
            <a:r>
              <a:rPr lang="ru-RU" dirty="0" smtClean="0"/>
              <a:t>2. Низкий уровень развития долговременной памяти</a:t>
            </a:r>
          </a:p>
          <a:p>
            <a:r>
              <a:rPr lang="ru-RU" dirty="0" smtClean="0"/>
              <a:t>3. Развитие общего интеллекта ниже возрастной нормы</a:t>
            </a:r>
          </a:p>
          <a:p>
            <a:r>
              <a:rPr lang="ru-RU" dirty="0" smtClean="0"/>
              <a:t>4. Низкий уровень развития произвольности</a:t>
            </a:r>
          </a:p>
          <a:p>
            <a:r>
              <a:rPr lang="ru-RU" dirty="0" smtClean="0"/>
              <a:t>5. Слабая концентрация внимания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приемов учебной деятельности</a:t>
            </a:r>
          </a:p>
          <a:p>
            <a:r>
              <a:rPr lang="ru-RU" dirty="0" smtClean="0"/>
              <a:t>7. Другие психологические причины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10. Не справляется с заданиями для самостоятельной работы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приемов учебной деятельности</a:t>
            </a:r>
          </a:p>
          <a:p>
            <a:r>
              <a:rPr lang="ru-RU" dirty="0" smtClean="0"/>
              <a:t>2. Низкий уровень развития произвольности</a:t>
            </a:r>
          </a:p>
          <a:p>
            <a:r>
              <a:rPr lang="ru-RU" dirty="0" smtClean="0"/>
              <a:t>3. Другие психологические причины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11. Постоянно забывает дома учебные предметы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dirty="0" smtClean="0"/>
              <a:t>1. Высокая эмоциональная нестабильность, повышенная импульсивность</a:t>
            </a:r>
          </a:p>
          <a:p>
            <a:r>
              <a:rPr lang="ru-RU" dirty="0" smtClean="0"/>
              <a:t>2. Низкий уровень развития произвольности</a:t>
            </a:r>
          </a:p>
          <a:p>
            <a:r>
              <a:rPr lang="ru-RU" dirty="0" smtClean="0"/>
              <a:t>3. Низкий уровень концентрации и устойчивости внимания</a:t>
            </a:r>
          </a:p>
          <a:p>
            <a:r>
              <a:rPr lang="ru-RU" dirty="0" smtClean="0"/>
              <a:t>4. Другие психологические причины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12. Плохо списывает с доски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предпосылок учебной деятельности</a:t>
            </a:r>
          </a:p>
          <a:p>
            <a:r>
              <a:rPr lang="ru-RU" dirty="0" smtClean="0"/>
              <a:t>2. Низкий уровень развития произвольности</a:t>
            </a:r>
          </a:p>
          <a:p>
            <a:r>
              <a:rPr lang="ru-RU" dirty="0" smtClean="0"/>
              <a:t>3. Низкий уровень переключения внимания</a:t>
            </a:r>
          </a:p>
          <a:p>
            <a:r>
              <a:rPr lang="ru-RU" dirty="0" smtClean="0"/>
              <a:t>4. Недостаточный объем внимания</a:t>
            </a:r>
          </a:p>
          <a:p>
            <a:r>
              <a:rPr lang="ru-RU" dirty="0" smtClean="0"/>
              <a:t>5. Низкий уровень развития кратковременной памяти</a:t>
            </a:r>
          </a:p>
          <a:p>
            <a:r>
              <a:rPr lang="ru-RU" dirty="0" smtClean="0"/>
              <a:t>6. Другие психологические причины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13. Домашнюю работу выполняет отменно, а в классе справляется плохо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dirty="0" smtClean="0"/>
              <a:t>1. Низкая скорость протекания психических процессов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приемов учебной деятельности</a:t>
            </a:r>
          </a:p>
          <a:p>
            <a:r>
              <a:rPr lang="ru-RU" dirty="0" smtClean="0"/>
              <a:t>3. Низкий уровень развития произвольности</a:t>
            </a:r>
          </a:p>
          <a:p>
            <a:r>
              <a:rPr lang="ru-RU" dirty="0" smtClean="0"/>
              <a:t>4. Другие психологические причины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14. Любое задание необходимо повторить несколько раз, прежде чем ученик начнет его выполнять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dirty="0" smtClean="0"/>
              <a:t>1. Низкий уровень концентрации и устойчивости внимания</a:t>
            </a:r>
          </a:p>
          <a:p>
            <a:r>
              <a:rPr lang="ru-RU" dirty="0" smtClean="0"/>
              <a:t>2. Низкий уровень развития произвольности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умения выполнять задания по устной инструкции взрослого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предпосылок учебной деятельности</a:t>
            </a:r>
          </a:p>
          <a:p>
            <a:r>
              <a:rPr lang="ru-RU" dirty="0" smtClean="0"/>
              <a:t>5. Другие психологические причины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Ученик третьего класса уже привык к своему новому статусу, к школьным обязанностям, у него сформировался образ хорошего ученика.</a:t>
            </a:r>
          </a:p>
          <a:p>
            <a:r>
              <a:rPr lang="ru-RU" dirty="0" smtClean="0"/>
              <a:t>2. В течение  третьего учебного года дети должны получить довольно полное представление о своих индивидуальных способностях и возможностях, о собственных достоинствах и недостатках.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15. Постоянно переспрашивает учителя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dirty="0" smtClean="0"/>
              <a:t>1. Низкий уровень объема внимания</a:t>
            </a:r>
          </a:p>
          <a:p>
            <a:r>
              <a:rPr lang="ru-RU" dirty="0" smtClean="0"/>
              <a:t>2. Слабая концентрация и устойчивость внимания</a:t>
            </a:r>
          </a:p>
          <a:p>
            <a:r>
              <a:rPr lang="ru-RU" dirty="0" smtClean="0"/>
              <a:t>3. Низкий уровень развития переключения внимания</a:t>
            </a:r>
          </a:p>
          <a:p>
            <a:r>
              <a:rPr lang="ru-RU" dirty="0" smtClean="0"/>
              <a:t>4. Низкий уровень развития кратковременной памяти</a:t>
            </a:r>
          </a:p>
          <a:p>
            <a:r>
              <a:rPr lang="ru-RU" dirty="0" smtClean="0"/>
              <a:t>5. Низкий уровень развития произвольности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умения принять учебную задачу</a:t>
            </a:r>
          </a:p>
          <a:p>
            <a:r>
              <a:rPr lang="ru-RU" dirty="0" smtClean="0"/>
              <a:t>7. Другие психологические причины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16. Плохо ориентируется в тетради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dirty="0" smtClean="0"/>
              <a:t>1. Низкий уровень развития восприятия и ориентировки в пространстве</a:t>
            </a:r>
          </a:p>
          <a:p>
            <a:r>
              <a:rPr lang="ru-RU" dirty="0" smtClean="0"/>
              <a:t>2. Низкий уровень развития произвольности</a:t>
            </a:r>
          </a:p>
          <a:p>
            <a:r>
              <a:rPr lang="ru-RU" dirty="0" smtClean="0"/>
              <a:t>3. Слабое развитие мелкой мускулатуры кистей рук</a:t>
            </a:r>
          </a:p>
          <a:p>
            <a:r>
              <a:rPr lang="ru-RU" dirty="0" smtClean="0"/>
              <a:t>4. Другие психологические причины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17. Поднимает руку, а при ответе молчит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отношения к себе как к школьнику</a:t>
            </a:r>
          </a:p>
          <a:p>
            <a:r>
              <a:rPr lang="ru-RU" dirty="0" smtClean="0"/>
              <a:t>2. Заниженная самооценка</a:t>
            </a:r>
          </a:p>
          <a:p>
            <a:r>
              <a:rPr lang="ru-RU" dirty="0" smtClean="0"/>
              <a:t>3. Низкий уровень развития произвольности</a:t>
            </a:r>
          </a:p>
          <a:p>
            <a:r>
              <a:rPr lang="ru-RU" dirty="0" smtClean="0"/>
              <a:t>4. Другие психологические причины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18. Опаздывает на уроки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приемов самоконтроля</a:t>
            </a:r>
          </a:p>
          <a:p>
            <a:r>
              <a:rPr lang="ru-RU" dirty="0" smtClean="0"/>
              <a:t>2. Низкий уровень развития концентрации и устойчивости внимания</a:t>
            </a:r>
          </a:p>
          <a:p>
            <a:r>
              <a:rPr lang="ru-RU" dirty="0" smtClean="0"/>
              <a:t>3. Низкий уровень развития произвольности</a:t>
            </a:r>
          </a:p>
          <a:p>
            <a:r>
              <a:rPr lang="ru-RU" dirty="0" smtClean="0"/>
              <a:t>4. Возможные трудности в семье</a:t>
            </a:r>
          </a:p>
          <a:p>
            <a:r>
              <a:rPr lang="ru-RU" dirty="0" smtClean="0"/>
              <a:t>5. Причины вторичной выгоды</a:t>
            </a:r>
          </a:p>
          <a:p>
            <a:r>
              <a:rPr lang="ru-RU" dirty="0" smtClean="0"/>
              <a:t>6. Другие психологические причины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19. Постоянно отвлекается на уроках, залезает под парту, играет, ест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отношения к себе как к школьнику</a:t>
            </a:r>
          </a:p>
          <a:p>
            <a:r>
              <a:rPr lang="ru-RU" dirty="0" smtClean="0"/>
              <a:t>2. Преобладающая мотивация учения — игровая</a:t>
            </a:r>
          </a:p>
          <a:p>
            <a:r>
              <a:rPr lang="ru-RU" dirty="0" smtClean="0"/>
              <a:t>3. Индивидуально-типологические особенности личности</a:t>
            </a:r>
          </a:p>
          <a:p>
            <a:r>
              <a:rPr lang="ru-RU" dirty="0" smtClean="0"/>
              <a:t>4. Низкий уровень развития концентрации и устойчивости внимания</a:t>
            </a:r>
          </a:p>
          <a:p>
            <a:r>
              <a:rPr lang="ru-RU" dirty="0" smtClean="0"/>
              <a:t>5. Низкий уровень развития произвольности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приемов учебной деятельности</a:t>
            </a:r>
          </a:p>
          <a:p>
            <a:r>
              <a:rPr lang="ru-RU" dirty="0" smtClean="0"/>
              <a:t>7. Другие психологические причины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20. Испытывает страх перед опросом учителя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dirty="0" smtClean="0"/>
              <a:t>1. Заниженная самооценка</a:t>
            </a:r>
          </a:p>
          <a:p>
            <a:r>
              <a:rPr lang="ru-RU" dirty="0" smtClean="0"/>
              <a:t>2. Возможные трудности в семье</a:t>
            </a:r>
          </a:p>
          <a:p>
            <a:r>
              <a:rPr lang="ru-RU" dirty="0" smtClean="0"/>
              <a:t>3. Внутреннее стрессовое состояние</a:t>
            </a:r>
          </a:p>
          <a:p>
            <a:r>
              <a:rPr lang="ru-RU" dirty="0" smtClean="0"/>
              <a:t>4. Индивидуально-типологические особенности личности</a:t>
            </a:r>
          </a:p>
          <a:p>
            <a:r>
              <a:rPr lang="ru-RU" dirty="0" smtClean="0"/>
              <a:t>5. Другие психологические причины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21. При проверке тетради после проведенного урока оказывается, что письменная работа полностью отсутствует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endParaRPr lang="ru-RU" dirty="0" smtClean="0"/>
          </a:p>
          <a:p>
            <a:r>
              <a:rPr lang="ru-RU" dirty="0" smtClean="0"/>
              <a:t>1.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отношения к себе как к школьнику</a:t>
            </a:r>
          </a:p>
          <a:p>
            <a:r>
              <a:rPr lang="ru-RU" dirty="0" smtClean="0"/>
              <a:t>2. Преобладающая мотивация учения – игровая</a:t>
            </a:r>
          </a:p>
          <a:p>
            <a:r>
              <a:rPr lang="ru-RU" dirty="0" smtClean="0"/>
              <a:t>3. Низкий уровень развития произвольности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Несформированность</a:t>
            </a:r>
            <a:r>
              <a:rPr lang="ru-RU" dirty="0" smtClean="0"/>
              <a:t> приемов учебной деятельности</a:t>
            </a:r>
          </a:p>
          <a:p>
            <a:r>
              <a:rPr lang="ru-RU" dirty="0" smtClean="0"/>
              <a:t>5. Другие психологические причины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22. Во время урока выходит и отсутствует продолжительное время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Отсутствует учебная мотивация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 В третьем классе происходит активное освоение учебной деятельности. Ребенок, побуждаемый взрослыми, начинает оценивать причины своих достижений и неудач, то есть развивает познавательную рефлексию. По-прежнему сохраняется острое желание быть успешным в учебе, быть хорошим, любимым».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4. Активно развивается воля ребенка. Он учится сдерживать свои непосредственные импульсы, учитывать желания других людей. </a:t>
            </a:r>
          </a:p>
          <a:p>
            <a:r>
              <a:rPr lang="ru-RU" dirty="0" smtClean="0"/>
              <a:t>Развивается произвольные внимание и память. Внимание зависит не только от воли ребенка, но и от его темперамента, и многим детям по-прежнему трудно сохранять сосредоточенность в течение занятий. </a:t>
            </a:r>
          </a:p>
          <a:p>
            <a:r>
              <a:rPr lang="ru-RU" dirty="0" smtClean="0"/>
              <a:t>Устойчивость </a:t>
            </a:r>
            <a:r>
              <a:rPr lang="ru-RU" b="1" dirty="0" smtClean="0"/>
              <a:t>внимания снижается к концу дня, недели, учебной четверти, после длительных заболеваний.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5. Развивается способность к сотрудничеству в играх и учебе. Дети учатся договариваться, уступать друг другу, распределять задания без помощи взрослых. Но может наблюдаться сильное стремление к лидерству, между некоторыми детьми возникает соперничество.</a:t>
            </a:r>
          </a:p>
          <a:p>
            <a:r>
              <a:rPr lang="ru-RU" dirty="0" smtClean="0"/>
              <a:t>6. Ребенок начинает осознавать свою роль в семье, отношения между родителями и глубоко страдает, если они его не удовлетворяют.</a:t>
            </a:r>
          </a:p>
          <a:p>
            <a:r>
              <a:rPr lang="ru-RU" dirty="0" smtClean="0"/>
              <a:t>7. Основное внимание учеников начинает постепенно смещаться с учебной деятельности на отношения, которые в ней проявляются: с педагогами, родителями, сверстниками. По сути, это первые шаги на пути взросления, который характеризуется наличием гармонии в стремлении принимать и отдавать.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Трудности, которые могут быть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 некоторых детей появляется тенденция к снижению самооценки. Например, ребенок может думать о себе: Я плохой, потому что я плохо учусь». Эта тенденция может закрепиться, если ребенок считает, что родителей сильно огорчают его неуспехи. </a:t>
            </a:r>
          </a:p>
          <a:p>
            <a:r>
              <a:rPr lang="ru-RU" dirty="0" smtClean="0"/>
              <a:t>Вследствие развития умения действовать по образцу у некоторых детей снижаются творческие способности, исчезает стремление фантазировать.</a:t>
            </a:r>
          </a:p>
          <a:p>
            <a:r>
              <a:rPr lang="ru-RU" dirty="0" smtClean="0"/>
              <a:t> Чтобы предотвратить это, в занятия включать много творческих заданий.</a:t>
            </a:r>
          </a:p>
          <a:p>
            <a:r>
              <a:rPr lang="ru-RU" dirty="0" smtClean="0"/>
              <a:t>Возможны конфликты со сверстниками, с одноклассниками,  дети разные по характеру по темпераменту, разная культура речевого и эмоционального общения, разная воля.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родителям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Напомнить ребенку, что домашние задания нужны для отработки того, что в классе объяснял учитель, иначе в долговременную память знания не переходят. </a:t>
            </a:r>
          </a:p>
          <a:p>
            <a:r>
              <a:rPr lang="ru-RU" dirty="0" smtClean="0"/>
              <a:t>2. Навык выполнения домашней работы без помощи и поддержки взрослого практически не формируется, таковы законы усвоения. </a:t>
            </a:r>
          </a:p>
          <a:p>
            <a:r>
              <a:rPr lang="ru-RU" dirty="0" smtClean="0"/>
              <a:t>3. Если родители не контролируют и не помогают выполнять домашнее задание, то ребенок может его не делать и не записывать.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4. Важно  проверять, что ребенок записал в дневник и то, что было реально задано – дети порой не записывают часть заданий в дневник. </a:t>
            </a:r>
          </a:p>
          <a:p>
            <a:r>
              <a:rPr lang="ru-RU" dirty="0" smtClean="0"/>
              <a:t>5. Необходимо определить конкретное время для выполнения домашнего задания и стремиться, чтобы ребенок делал уроки в одно и тоже время. </a:t>
            </a:r>
          </a:p>
          <a:p>
            <a:r>
              <a:rPr lang="ru-RU" dirty="0" smtClean="0"/>
              <a:t>6. Помогать ребенку делать домашнее задание(только после его самостоятельных проб) и проверять то, что ребенок сделал. </a:t>
            </a:r>
          </a:p>
          <a:p>
            <a:r>
              <a:rPr lang="ru-RU" dirty="0" smtClean="0"/>
              <a:t> 7. Научить ребенка организовывать свое рабочее место для выполнения работы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</TotalTime>
  <Words>1544</Words>
  <Application>Microsoft Office PowerPoint</Application>
  <PresentationFormat>Экран (4:3)</PresentationFormat>
  <Paragraphs>208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2" baseType="lpstr">
      <vt:lpstr>Georgia</vt:lpstr>
      <vt:lpstr>Times New Roman</vt:lpstr>
      <vt:lpstr>Trebuchet MS</vt:lpstr>
      <vt:lpstr>Wingdings 2</vt:lpstr>
      <vt:lpstr>Городская</vt:lpstr>
      <vt:lpstr>Возможные психологические причины трудностей в учебном процессе   </vt:lpstr>
      <vt:lpstr>Возрастные особенности учебной деятельности детей младшего школьного возраста.  </vt:lpstr>
      <vt:lpstr>Презентация PowerPoint</vt:lpstr>
      <vt:lpstr>Презентация PowerPoint</vt:lpstr>
      <vt:lpstr>Презентация PowerPoint</vt:lpstr>
      <vt:lpstr>Презентация PowerPoint</vt:lpstr>
      <vt:lpstr>Трудности, которые могут быть   </vt:lpstr>
      <vt:lpstr>Рекомендации родителям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Отмечу 5 основных составляющих желания у ребёнка учиться:</vt:lpstr>
      <vt:lpstr>Трудности в обучении у младших школьников и возможные причины.</vt:lpstr>
      <vt:lpstr>1. В письменных работах пропускает буквы </vt:lpstr>
      <vt:lpstr>2. Неразвитость орфографической зоркости  </vt:lpstr>
      <vt:lpstr>3. Невнимателен и рассеян  </vt:lpstr>
      <vt:lpstr>4. Испытывает трудности при решении математических задач </vt:lpstr>
      <vt:lpstr>5. Испытывает затруднения при пересказывании текста</vt:lpstr>
      <vt:lpstr>6. Неусидчив</vt:lpstr>
      <vt:lpstr>7. Трудно понимает объяснение с первого раза</vt:lpstr>
      <vt:lpstr>8. Постоянная грязь в тетради  </vt:lpstr>
      <vt:lpstr>9. Плохое знание таблицы сложения (умножения) </vt:lpstr>
      <vt:lpstr>10. Не справляется с заданиями для самостоятельной работы</vt:lpstr>
      <vt:lpstr>11. Постоянно забывает дома учебные предметы</vt:lpstr>
      <vt:lpstr>12. Плохо списывает с доски  </vt:lpstr>
      <vt:lpstr>13. Домашнюю работу выполняет отменно, а в классе справляется плохо</vt:lpstr>
      <vt:lpstr>14. Любое задание необходимо повторить несколько раз, прежде чем ученик начнет его выполнять</vt:lpstr>
      <vt:lpstr>15. Постоянно переспрашивает учителя</vt:lpstr>
      <vt:lpstr>16. Плохо ориентируется в тетради</vt:lpstr>
      <vt:lpstr>17. Поднимает руку, а при ответе молчит </vt:lpstr>
      <vt:lpstr>18. Опаздывает на уроки</vt:lpstr>
      <vt:lpstr>19. Постоянно отвлекается на уроках, залезает под парту, играет, ест</vt:lpstr>
      <vt:lpstr>20. Испытывает страх перед опросом учителя</vt:lpstr>
      <vt:lpstr>21. При проверке тетради после проведенного урока оказывается, что письменная работа полностью отсутствует</vt:lpstr>
      <vt:lpstr>22. Во время урока выходит и отсутствует продолжительное время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Феноменология трудностей   </dc:title>
  <dc:creator>user</dc:creator>
  <cp:lastModifiedBy>Климова</cp:lastModifiedBy>
  <cp:revision>11</cp:revision>
  <dcterms:created xsi:type="dcterms:W3CDTF">2015-10-15T08:02:34Z</dcterms:created>
  <dcterms:modified xsi:type="dcterms:W3CDTF">2016-11-02T11:02:48Z</dcterms:modified>
</cp:coreProperties>
</file>